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70" r:id="rId4"/>
    <p:sldId id="271" r:id="rId5"/>
    <p:sldId id="260" r:id="rId6"/>
    <p:sldId id="272" r:id="rId7"/>
    <p:sldId id="273" r:id="rId8"/>
    <p:sldId id="274" r:id="rId9"/>
    <p:sldId id="275" r:id="rId10"/>
    <p:sldId id="265" r:id="rId11"/>
    <p:sldId id="261" r:id="rId12"/>
  </p:sldIdLst>
  <p:sldSz cx="12192000" cy="6858000"/>
  <p:notesSz cx="6864350" cy="999648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864"/>
    <a:srgbClr val="5662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7788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13914D-15FD-41C6-BE69-3C91BFCBB05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94838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7788" y="9494838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AD021-969B-4F3A-811D-E343B8A8C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5411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tiff>
</file>

<file path=ppt/media/image21.png>
</file>

<file path=ppt/media/image22.tiff>
</file>

<file path=ppt/media/image23.jpeg>
</file>

<file path=ppt/media/image24.jpeg>
</file>

<file path=ppt/media/image25.jpeg>
</file>

<file path=ppt/media/image26.wmf>
</file>

<file path=ppt/media/image27.jpeg>
</file>

<file path=ppt/media/image28.png>
</file>

<file path=ppt/media/image3.jpeg>
</file>

<file path=ppt/media/image34.tiff>
</file>

<file path=ppt/media/image35.jpeg>
</file>

<file path=ppt/media/image36.jpeg>
</file>

<file path=ppt/media/image38.jpeg>
</file>

<file path=ppt/media/image39.png>
</file>

<file path=ppt/media/image4.jpg>
</file>

<file path=ppt/media/image40.jpeg>
</file>

<file path=ppt/media/image41.jpeg>
</file>

<file path=ppt/media/image42.png>
</file>

<file path=ppt/media/image43.jpeg>
</file>

<file path=ppt/media/image44.png>
</file>

<file path=ppt/media/image45.png>
</file>

<file path=ppt/media/image46.jpeg>
</file>

<file path=ppt/media/image47.jpeg>
</file>

<file path=ppt/media/image48.jpeg>
</file>

<file path=ppt/media/image49.jpe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7788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F57BD-497B-43C2-841A-80BD362BB0CD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34975" y="1249363"/>
            <a:ext cx="5994400" cy="33734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810125"/>
            <a:ext cx="5492750" cy="39370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94838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7788" y="9494838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1B1B1-30D5-4234-8C4C-62EEB2143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3933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1B1B1-30D5-4234-8C4C-62EEB2143292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2929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639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5203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0819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215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8813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510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33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299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5389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04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517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150BE-61B9-4511-9B88-320F5DF0E841}" type="datetimeFigureOut">
              <a:rPr lang="ru-RU" smtClean="0"/>
              <a:t>27.01.2016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584A3-0577-473D-9D9B-922C8FB84B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4636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13" Type="http://schemas.openxmlformats.org/officeDocument/2006/relationships/image" Target="../media/image67.png"/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12" Type="http://schemas.openxmlformats.org/officeDocument/2006/relationships/image" Target="../media/image66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11" Type="http://schemas.openxmlformats.org/officeDocument/2006/relationships/image" Target="../media/image65.png"/><Relationship Id="rId5" Type="http://schemas.openxmlformats.org/officeDocument/2006/relationships/image" Target="../media/image59.png"/><Relationship Id="rId15" Type="http://schemas.openxmlformats.org/officeDocument/2006/relationships/image" Target="../media/image4.jpg"/><Relationship Id="rId10" Type="http://schemas.openxmlformats.org/officeDocument/2006/relationships/image" Target="../media/image64.png"/><Relationship Id="rId4" Type="http://schemas.openxmlformats.org/officeDocument/2006/relationships/image" Target="../media/image58.png"/><Relationship Id="rId9" Type="http://schemas.openxmlformats.org/officeDocument/2006/relationships/image" Target="../media/image63.png"/><Relationship Id="rId14" Type="http://schemas.openxmlformats.org/officeDocument/2006/relationships/image" Target="../media/image6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4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wmf"/><Relationship Id="rId18" Type="http://schemas.openxmlformats.org/officeDocument/2006/relationships/image" Target="../media/image31.emf"/><Relationship Id="rId26" Type="http://schemas.openxmlformats.org/officeDocument/2006/relationships/image" Target="../media/image39.png"/><Relationship Id="rId3" Type="http://schemas.openxmlformats.org/officeDocument/2006/relationships/image" Target="../media/image16.jpeg"/><Relationship Id="rId21" Type="http://schemas.openxmlformats.org/officeDocument/2006/relationships/image" Target="../media/image34.tiff"/><Relationship Id="rId7" Type="http://schemas.openxmlformats.org/officeDocument/2006/relationships/image" Target="../media/image20.tiff"/><Relationship Id="rId12" Type="http://schemas.openxmlformats.org/officeDocument/2006/relationships/image" Target="../media/image25.jpeg"/><Relationship Id="rId17" Type="http://schemas.openxmlformats.org/officeDocument/2006/relationships/image" Target="../media/image30.emf"/><Relationship Id="rId25" Type="http://schemas.openxmlformats.org/officeDocument/2006/relationships/image" Target="../media/image38.jpeg"/><Relationship Id="rId2" Type="http://schemas.openxmlformats.org/officeDocument/2006/relationships/image" Target="../media/image15.jpeg"/><Relationship Id="rId16" Type="http://schemas.openxmlformats.org/officeDocument/2006/relationships/image" Target="../media/image29.emf"/><Relationship Id="rId20" Type="http://schemas.openxmlformats.org/officeDocument/2006/relationships/image" Target="../media/image33.emf"/><Relationship Id="rId29" Type="http://schemas.openxmlformats.org/officeDocument/2006/relationships/image" Target="../media/image4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11" Type="http://schemas.openxmlformats.org/officeDocument/2006/relationships/image" Target="../media/image24.jpeg"/><Relationship Id="rId24" Type="http://schemas.openxmlformats.org/officeDocument/2006/relationships/image" Target="../media/image37.emf"/><Relationship Id="rId5" Type="http://schemas.openxmlformats.org/officeDocument/2006/relationships/image" Target="../media/image18.jpeg"/><Relationship Id="rId15" Type="http://schemas.openxmlformats.org/officeDocument/2006/relationships/image" Target="../media/image28.png"/><Relationship Id="rId23" Type="http://schemas.openxmlformats.org/officeDocument/2006/relationships/image" Target="../media/image36.jpeg"/><Relationship Id="rId28" Type="http://schemas.openxmlformats.org/officeDocument/2006/relationships/image" Target="../media/image40.jpeg"/><Relationship Id="rId10" Type="http://schemas.openxmlformats.org/officeDocument/2006/relationships/image" Target="../media/image23.jpeg"/><Relationship Id="rId19" Type="http://schemas.openxmlformats.org/officeDocument/2006/relationships/image" Target="../media/image32.emf"/><Relationship Id="rId4" Type="http://schemas.openxmlformats.org/officeDocument/2006/relationships/image" Target="../media/image17.jpeg"/><Relationship Id="rId9" Type="http://schemas.openxmlformats.org/officeDocument/2006/relationships/image" Target="../media/image22.tiff"/><Relationship Id="rId14" Type="http://schemas.openxmlformats.org/officeDocument/2006/relationships/image" Target="../media/image27.jpeg"/><Relationship Id="rId22" Type="http://schemas.openxmlformats.org/officeDocument/2006/relationships/image" Target="../media/image35.jpeg"/><Relationship Id="rId27" Type="http://schemas.openxmlformats.org/officeDocument/2006/relationships/image" Target="../media/image4.jpg"/><Relationship Id="rId30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jpeg"/><Relationship Id="rId3" Type="http://schemas.openxmlformats.org/officeDocument/2006/relationships/image" Target="../media/image44.png"/><Relationship Id="rId7" Type="http://schemas.openxmlformats.org/officeDocument/2006/relationships/image" Target="../media/image48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jpeg"/><Relationship Id="rId11" Type="http://schemas.openxmlformats.org/officeDocument/2006/relationships/image" Target="../media/image4.jpg"/><Relationship Id="rId5" Type="http://schemas.openxmlformats.org/officeDocument/2006/relationships/image" Target="../media/image46.jpeg"/><Relationship Id="rId10" Type="http://schemas.openxmlformats.org/officeDocument/2006/relationships/image" Target="../media/image51.jpeg"/><Relationship Id="rId4" Type="http://schemas.openxmlformats.org/officeDocument/2006/relationships/image" Target="../media/image45.png"/><Relationship Id="rId9" Type="http://schemas.openxmlformats.org/officeDocument/2006/relationships/image" Target="../media/image5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1721330" y="3150973"/>
            <a:ext cx="6063415" cy="15605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sz="2400" b="1" dirty="0" smtClean="0"/>
              <a:t>Международная </a:t>
            </a:r>
          </a:p>
          <a:p>
            <a:pPr algn="l">
              <a:lnSpc>
                <a:spcPct val="100000"/>
              </a:lnSpc>
            </a:pPr>
            <a:r>
              <a:rPr lang="ru-RU" sz="2400" b="1" dirty="0" smtClean="0"/>
              <a:t>группа компаний </a:t>
            </a:r>
          </a:p>
          <a:p>
            <a:pPr algn="l">
              <a:lnSpc>
                <a:spcPct val="100000"/>
              </a:lnSpc>
            </a:pPr>
            <a:r>
              <a:rPr lang="ru-RU" sz="2400" b="1" dirty="0" smtClean="0"/>
              <a:t>«</a:t>
            </a:r>
            <a:r>
              <a:rPr lang="ru-RU" sz="2400" b="1" dirty="0" err="1" smtClean="0"/>
              <a:t>Терморос</a:t>
            </a:r>
            <a:r>
              <a:rPr lang="ru-RU" sz="2400" b="1" dirty="0" smtClean="0"/>
              <a:t>»</a:t>
            </a:r>
            <a:endParaRPr lang="ru-RU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21330" y="5943600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Москва, 201</a:t>
            </a:r>
            <a:r>
              <a:rPr lang="en-US" dirty="0" smtClean="0"/>
              <a:t>6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198" y="1359280"/>
            <a:ext cx="4484229" cy="134840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440" y="0"/>
            <a:ext cx="55055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9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051208" y="256519"/>
            <a:ext cx="8835193" cy="615178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&gt; </a:t>
            </a:r>
            <a:r>
              <a:rPr lang="ru-RU" sz="2800" dirty="0"/>
              <a:t>10 000   строительных объектов 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с применением оборудования «</a:t>
            </a:r>
            <a:r>
              <a:rPr lang="ru-RU" sz="2800" dirty="0" err="1" smtClean="0"/>
              <a:t>Терморос</a:t>
            </a:r>
            <a:r>
              <a:rPr lang="ru-RU" sz="2800" dirty="0" smtClean="0"/>
              <a:t>»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547" y="1370576"/>
            <a:ext cx="1439419" cy="150484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Прямоугольник 6"/>
          <p:cNvSpPr/>
          <p:nvPr/>
        </p:nvSpPr>
        <p:spPr>
          <a:xfrm>
            <a:off x="836322" y="2930521"/>
            <a:ext cx="123052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Башня </a:t>
            </a:r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«Федерация»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377" y="1370536"/>
            <a:ext cx="1708579" cy="1504887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9" name="Прямоугольник 8"/>
          <p:cNvSpPr/>
          <p:nvPr/>
        </p:nvSpPr>
        <p:spPr>
          <a:xfrm>
            <a:off x="2616867" y="2930521"/>
            <a:ext cx="1265283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Центральный </a:t>
            </a:r>
            <a:endParaRPr lang="ru-RU" sz="1400" dirty="0" smtClean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Детский </a:t>
            </a:r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мир</a:t>
            </a:r>
            <a:endParaRPr lang="ru-RU" sz="1400" dirty="0" smtClean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6879" y="1370536"/>
            <a:ext cx="1707575" cy="1504887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12" name="Прямоугольник 11"/>
          <p:cNvSpPr/>
          <p:nvPr/>
        </p:nvSpPr>
        <p:spPr>
          <a:xfrm>
            <a:off x="4403269" y="2930521"/>
            <a:ext cx="1913152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Государственная </a:t>
            </a:r>
            <a:endParaRPr lang="ru-RU" sz="1400" dirty="0" smtClean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Третьяковская </a:t>
            </a:r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Галерея</a:t>
            </a:r>
            <a:endParaRPr lang="ru-RU" sz="1400" dirty="0" smtClean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5947" y="1370536"/>
            <a:ext cx="1338814" cy="1506165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14" name="Прямоугольник 13"/>
          <p:cNvSpPr/>
          <p:nvPr/>
        </p:nvSpPr>
        <p:spPr>
          <a:xfrm>
            <a:off x="6732877" y="2930521"/>
            <a:ext cx="7649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ЦУМ</a:t>
            </a: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5771" y="1370536"/>
            <a:ext cx="1539574" cy="1515828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16" name="Прямоугольник 15"/>
          <p:cNvSpPr/>
          <p:nvPr/>
        </p:nvSpPr>
        <p:spPr>
          <a:xfrm>
            <a:off x="8044252" y="2930521"/>
            <a:ext cx="17793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Центральный </a:t>
            </a:r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выставочный </a:t>
            </a:r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зал «Манеж</a:t>
            </a:r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»</a:t>
            </a:r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10937" y="1370537"/>
            <a:ext cx="1478789" cy="1504886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18" name="Прямоугольник 17"/>
          <p:cNvSpPr/>
          <p:nvPr/>
        </p:nvSpPr>
        <p:spPr>
          <a:xfrm>
            <a:off x="9986884" y="2930521"/>
            <a:ext cx="152689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Центр</a:t>
            </a:r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Международной </a:t>
            </a:r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Торговли</a:t>
            </a:r>
            <a:endParaRPr lang="ru-RU" sz="1400" dirty="0" smtClean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338" y="4130619"/>
            <a:ext cx="1534327" cy="1282919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96059" y="4098304"/>
            <a:ext cx="1413438" cy="1315234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39363" y="4130620"/>
            <a:ext cx="1397965" cy="1280064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22" name="Прямоугольник 21"/>
          <p:cNvSpPr/>
          <p:nvPr/>
        </p:nvSpPr>
        <p:spPr>
          <a:xfrm>
            <a:off x="355027" y="5557971"/>
            <a:ext cx="13189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Большой театр</a:t>
            </a:r>
          </a:p>
        </p:txBody>
      </p:sp>
      <p:sp>
        <p:nvSpPr>
          <p:cNvPr id="23" name="Прямоугольник 22"/>
          <p:cNvSpPr/>
          <p:nvPr/>
        </p:nvSpPr>
        <p:spPr>
          <a:xfrm>
            <a:off x="2055563" y="5557971"/>
            <a:ext cx="147348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Баскетбольная</a:t>
            </a:r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арена «Динамо»</a:t>
            </a:r>
          </a:p>
        </p:txBody>
      </p:sp>
      <p:sp>
        <p:nvSpPr>
          <p:cNvPr id="24" name="Прямоугольник 23"/>
          <p:cNvSpPr/>
          <p:nvPr/>
        </p:nvSpPr>
        <p:spPr>
          <a:xfrm>
            <a:off x="3875783" y="5557971"/>
            <a:ext cx="138864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Отель</a:t>
            </a:r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«Ритц </a:t>
            </a:r>
            <a:r>
              <a:rPr lang="ru-RU" sz="1400" dirty="0" err="1" smtClean="0">
                <a:latin typeface="Calibri" panose="020F0502020204030204" pitchFamily="34" charset="0"/>
                <a:ea typeface="Calibri" panose="020F0502020204030204" pitchFamily="34" charset="0"/>
              </a:rPr>
              <a:t>Карлтон</a:t>
            </a:r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»</a:t>
            </a:r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67194" y="4130619"/>
            <a:ext cx="1358672" cy="1325371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26" name="Прямоугольник 25"/>
          <p:cNvSpPr/>
          <p:nvPr/>
        </p:nvSpPr>
        <p:spPr>
          <a:xfrm>
            <a:off x="5511981" y="5557971"/>
            <a:ext cx="147861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Жилой комплекс</a:t>
            </a:r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«Алые паруса»</a:t>
            </a:r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16080" y="4130602"/>
            <a:ext cx="1371355" cy="1325388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28" name="Прямоугольник 27"/>
          <p:cNvSpPr/>
          <p:nvPr/>
        </p:nvSpPr>
        <p:spPr>
          <a:xfrm>
            <a:off x="7292231" y="5557971"/>
            <a:ext cx="1219052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Екатеринбург</a:t>
            </a:r>
            <a:endParaRPr lang="ru-RU" sz="1400" dirty="0"/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</a:rPr>
              <a:t>Отель</a:t>
            </a:r>
          </a:p>
          <a:p>
            <a:pPr algn="ctr"/>
            <a:r>
              <a:rPr lang="en-US" sz="1400" dirty="0" err="1" smtClean="0">
                <a:latin typeface="Calibri" panose="020F0502020204030204" pitchFamily="34" charset="0"/>
                <a:ea typeface="Calibri" panose="020F0502020204030204" pitchFamily="34" charset="0"/>
              </a:rPr>
              <a:t>Hayatt</a:t>
            </a:r>
            <a:endParaRPr lang="ru-RU" sz="1400" dirty="0" smtClean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29" name="Рисунок 2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877649" y="4098304"/>
            <a:ext cx="1488691" cy="1363890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30" name="Прямоугольник 29"/>
          <p:cNvSpPr/>
          <p:nvPr/>
        </p:nvSpPr>
        <p:spPr>
          <a:xfrm>
            <a:off x="8878914" y="5557971"/>
            <a:ext cx="1496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</a:rPr>
              <a:t>Москва</a:t>
            </a:r>
            <a:endParaRPr lang="ru-RU" sz="1400" dirty="0"/>
          </a:p>
          <a:p>
            <a:pPr algn="ctr"/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Офис «ЛУКОЙЛ</a:t>
            </a:r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»</a:t>
            </a:r>
            <a:endParaRPr lang="ru-RU" sz="1400" dirty="0" smtClean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31" name="Рисунок 3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656554" y="4097322"/>
            <a:ext cx="1371962" cy="1358668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32" name="Прямоугольник 31"/>
          <p:cNvSpPr/>
          <p:nvPr/>
        </p:nvSpPr>
        <p:spPr>
          <a:xfrm>
            <a:off x="10457644" y="5557971"/>
            <a:ext cx="169213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 smtClean="0">
                <a:latin typeface="Calibri" panose="020F0502020204030204" pitchFamily="34" charset="0"/>
              </a:rPr>
              <a:t>Уфа</a:t>
            </a:r>
            <a:endParaRPr lang="ru-RU" sz="1400" dirty="0"/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Трансформаторный</a:t>
            </a:r>
          </a:p>
          <a:p>
            <a:pPr algn="ctr"/>
            <a:r>
              <a:rPr lang="ru-RU" sz="1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завод</a:t>
            </a:r>
            <a:endParaRPr lang="ru-RU" sz="1400" dirty="0" smtClean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34" name="Рисунок 3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26" y="268875"/>
            <a:ext cx="2283799" cy="765073"/>
          </a:xfrm>
          <a:prstGeom prst="rect">
            <a:avLst/>
          </a:prstGeom>
        </p:spPr>
      </p:pic>
      <p:cxnSp>
        <p:nvCxnSpPr>
          <p:cNvPr id="35" name="Прямая соединительная линия 34"/>
          <p:cNvCxnSpPr/>
          <p:nvPr/>
        </p:nvCxnSpPr>
        <p:spPr>
          <a:xfrm>
            <a:off x="3180207" y="964542"/>
            <a:ext cx="7737389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584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070430" y="3217613"/>
            <a:ext cx="4572000" cy="22775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+ 7 (495) 785-55-00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7 (499)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500-00-01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rgbClr val="2038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www.termoros.com</a:t>
            </a: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Россия, Москва, ул. Архитектора Власова, д.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55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Станция метро «Новые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Черемушки»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1093971" y="2384564"/>
            <a:ext cx="8835193" cy="61517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Контакты</a:t>
            </a:r>
            <a:endParaRPr lang="ru-RU" sz="2800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30" y="1427649"/>
            <a:ext cx="2283799" cy="765073"/>
          </a:xfrm>
          <a:prstGeom prst="rect">
            <a:avLst/>
          </a:prstGeom>
        </p:spPr>
      </p:pic>
      <p:cxnSp>
        <p:nvCxnSpPr>
          <p:cNvPr id="14" name="Прямая соединительная линия 13"/>
          <p:cNvCxnSpPr/>
          <p:nvPr/>
        </p:nvCxnSpPr>
        <p:spPr>
          <a:xfrm>
            <a:off x="1165880" y="2899360"/>
            <a:ext cx="1440000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035" y="2040036"/>
            <a:ext cx="3694545" cy="369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87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75175" y="268876"/>
            <a:ext cx="7560450" cy="61517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Группа компаний «</a:t>
            </a:r>
            <a:r>
              <a:rPr lang="ru-RU" sz="2800" dirty="0" err="1" smtClean="0"/>
              <a:t>Терморос</a:t>
            </a:r>
            <a:r>
              <a:rPr lang="ru-RU" sz="2800" dirty="0" smtClean="0"/>
              <a:t>»</a:t>
            </a:r>
            <a:endParaRPr lang="ru-RU" sz="2800" dirty="0"/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>
            <a:off x="3683786" y="832022"/>
            <a:ext cx="7737389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Как на нас влияет энергия успеха Благинвест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1978" y="1182107"/>
            <a:ext cx="4919210" cy="5227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Прямоугольник 15"/>
          <p:cNvSpPr/>
          <p:nvPr/>
        </p:nvSpPr>
        <p:spPr>
          <a:xfrm>
            <a:off x="3303850" y="1085919"/>
            <a:ext cx="1295530" cy="54151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-365268" y="6220473"/>
            <a:ext cx="3863868" cy="695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-489184" y="1090267"/>
            <a:ext cx="3863868" cy="2489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-365268" y="1335848"/>
            <a:ext cx="365268" cy="5039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577911" y="1137950"/>
            <a:ext cx="7862514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20 </a:t>
            </a:r>
            <a:r>
              <a:rPr lang="ru-RU" b="1" dirty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лет успеха</a:t>
            </a:r>
            <a:r>
              <a:rPr lang="ru-RU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в области инженерных систем зданий и сооружений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Более </a:t>
            </a:r>
            <a:r>
              <a:rPr lang="ru-RU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400</a:t>
            </a:r>
            <a:r>
              <a:rPr lang="ru-RU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сотрудников</a:t>
            </a:r>
            <a:r>
              <a:rPr lang="ru-RU" dirty="0">
                <a:ea typeface="Times New Roman" panose="02020603050405020304" pitchFamily="18" charset="0"/>
                <a:cs typeface="Arial" panose="020B0604020202020204" pitchFamily="34" charset="0"/>
              </a:rPr>
              <a:t>, обладающих глубокой профессиональной компетенцией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Более </a:t>
            </a:r>
            <a:r>
              <a:rPr lang="ru-RU" b="1" dirty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50 брендов </a:t>
            </a: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в ассортименте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Сильные эксклюзивные бренды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Собственные бренды «</a:t>
            </a:r>
            <a:r>
              <a:rPr lang="ru-RU" dirty="0" err="1" smtClean="0">
                <a:ea typeface="Times New Roman" panose="02020603050405020304" pitchFamily="18" charset="0"/>
                <a:cs typeface="Arial" panose="020B0604020202020204" pitchFamily="34" charset="0"/>
              </a:rPr>
              <a:t>Терморос</a:t>
            </a: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»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Ведущие бренды европейских производителей</a:t>
            </a:r>
            <a:endParaRPr lang="ru-RU" b="1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Более </a:t>
            </a:r>
            <a:r>
              <a:rPr lang="ru-RU" b="1" dirty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15 тысяч </a:t>
            </a:r>
            <a:r>
              <a:rPr lang="ru-RU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видов продукции </a:t>
            </a: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в ассортименте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ea typeface="Times New Roman" panose="02020603050405020304" pitchFamily="18" charset="0"/>
                <a:cs typeface="Arial" panose="020B0604020202020204" pitchFamily="34" charset="0"/>
              </a:rPr>
              <a:t>Более </a:t>
            </a:r>
            <a:r>
              <a:rPr lang="ru-RU" b="1" dirty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6 </a:t>
            </a:r>
            <a:r>
              <a:rPr lang="ru-RU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тысяч постоянных клиентов</a:t>
            </a:r>
            <a:endParaRPr lang="ru-RU" b="1" dirty="0">
              <a:solidFill>
                <a:srgbClr val="C00000"/>
              </a:solidFill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b="1" dirty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Многолетний опыт </a:t>
            </a:r>
            <a:r>
              <a:rPr lang="ru-RU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эксплуатации оборудования </a:t>
            </a:r>
            <a:r>
              <a:rPr lang="ru-RU" dirty="0">
                <a:ea typeface="Times New Roman" panose="02020603050405020304" pitchFamily="18" charset="0"/>
                <a:cs typeface="Arial" panose="020B0604020202020204" pitchFamily="34" charset="0"/>
              </a:rPr>
              <a:t>на знаковых объектах в России и других странах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ru-RU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26" y="268875"/>
            <a:ext cx="2283799" cy="76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63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75175" y="268876"/>
            <a:ext cx="7560450" cy="61517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Группа компаний «</a:t>
            </a:r>
            <a:r>
              <a:rPr lang="ru-RU" sz="2800" dirty="0" err="1" smtClean="0"/>
              <a:t>Терморос</a:t>
            </a:r>
            <a:r>
              <a:rPr lang="ru-RU" sz="2800" dirty="0" smtClean="0"/>
              <a:t>»</a:t>
            </a:r>
            <a:endParaRPr lang="ru-RU" sz="28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4106735" y="1890584"/>
            <a:ext cx="721205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«Мы обладаем глубокими профессиональными знаниями и уверенностью в надежности своей продукции, основанными на проведении полного комплекса работ: от лабораторных испытаний до применения в собственной инжиниринговой деятельности.</a:t>
            </a:r>
          </a:p>
          <a:p>
            <a:endParaRPr lang="ru-RU" i="1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ru-RU" i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Международная группа компаний «</a:t>
            </a:r>
            <a:r>
              <a:rPr lang="ru-RU" i="1" dirty="0" err="1" smtClean="0">
                <a:ea typeface="Times New Roman" panose="02020603050405020304" pitchFamily="18" charset="0"/>
                <a:cs typeface="Arial" panose="020B0604020202020204" pitchFamily="34" charset="0"/>
              </a:rPr>
              <a:t>Терморос</a:t>
            </a:r>
            <a:r>
              <a:rPr lang="ru-RU" i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» содействует реализации </a:t>
            </a:r>
            <a:r>
              <a:rPr lang="ru-RU" i="1" dirty="0">
                <a:ea typeface="Times New Roman" panose="02020603050405020304" pitchFamily="18" charset="0"/>
                <a:cs typeface="Arial" panose="020B0604020202020204" pitchFamily="34" charset="0"/>
              </a:rPr>
              <a:t>программ по энергосбережению путем внедрения и продвижения передовых технологий и разработок в области инженерных систем зданий и сооружений</a:t>
            </a:r>
            <a:r>
              <a:rPr lang="ru-RU" i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  <a:p>
            <a:endParaRPr lang="ru-RU" i="1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ru-RU" i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Предлагаемое нами современное </a:t>
            </a:r>
            <a:r>
              <a:rPr lang="ru-RU" i="1" dirty="0" err="1" smtClean="0">
                <a:ea typeface="Times New Roman" panose="02020603050405020304" pitchFamily="18" charset="0"/>
                <a:cs typeface="Arial" panose="020B0604020202020204" pitchFamily="34" charset="0"/>
              </a:rPr>
              <a:t>экологичное</a:t>
            </a:r>
            <a:r>
              <a:rPr lang="ru-RU" i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 инженерное оборудование повышает эстетичность и комфорт жизненного пространства».</a:t>
            </a:r>
          </a:p>
          <a:p>
            <a:endParaRPr lang="ru-RU" i="1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r"/>
            <a:r>
              <a:rPr lang="ru-RU" i="1" dirty="0" err="1" smtClean="0">
                <a:ea typeface="Times New Roman" panose="02020603050405020304" pitchFamily="18" charset="0"/>
                <a:cs typeface="Arial" panose="020B0604020202020204" pitchFamily="34" charset="0"/>
              </a:rPr>
              <a:t>А.А.Даниелян</a:t>
            </a:r>
            <a:endParaRPr lang="ru-RU" i="1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r"/>
            <a:r>
              <a:rPr lang="ru-RU" i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Президент Группы компаний «</a:t>
            </a:r>
            <a:r>
              <a:rPr lang="ru-RU" i="1" dirty="0" err="1" smtClean="0">
                <a:ea typeface="Times New Roman" panose="02020603050405020304" pitchFamily="18" charset="0"/>
                <a:cs typeface="Arial" panose="020B0604020202020204" pitchFamily="34" charset="0"/>
              </a:rPr>
              <a:t>Терморос</a:t>
            </a:r>
            <a:r>
              <a:rPr lang="ru-RU" i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»</a:t>
            </a:r>
            <a:endParaRPr lang="ru-RU" i="1" dirty="0"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07" y="1890584"/>
            <a:ext cx="3194666" cy="3852391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26" y="268875"/>
            <a:ext cx="2283799" cy="765073"/>
          </a:xfrm>
          <a:prstGeom prst="rect">
            <a:avLst/>
          </a:prstGeom>
        </p:spPr>
      </p:pic>
      <p:cxnSp>
        <p:nvCxnSpPr>
          <p:cNvPr id="8" name="Прямая соединительная линия 7"/>
          <p:cNvCxnSpPr/>
          <p:nvPr/>
        </p:nvCxnSpPr>
        <p:spPr>
          <a:xfrm>
            <a:off x="3683786" y="832022"/>
            <a:ext cx="7737389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66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83786" y="268875"/>
            <a:ext cx="8835193" cy="61517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География «</a:t>
            </a:r>
            <a:r>
              <a:rPr lang="ru-RU" sz="2800" dirty="0" err="1" smtClean="0"/>
              <a:t>Терморос</a:t>
            </a:r>
            <a:r>
              <a:rPr lang="ru-RU" sz="2800" dirty="0" smtClean="0"/>
              <a:t>»</a:t>
            </a:r>
            <a:endParaRPr lang="ru-RU" sz="2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7916172" y="1591579"/>
            <a:ext cx="3634143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Офисы в трех странах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: Россия, Армения, Украина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ru-RU" sz="800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7 офисов в Росси</a:t>
            </a:r>
            <a:r>
              <a:rPr lang="ru-RU" sz="1600" b="1" dirty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и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: Москва, Санкт-Петербург, Казань, Краснодар, Екатеринбург, Уфа, Новосибирск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ru-RU" sz="800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Складские комплексы в 7 городах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: Москва, Санкт-Петербург, Казань, Краснодар, Екатеринбург, Уфа, Новосибирск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ru-RU" sz="800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b="1" dirty="0" smtClean="0">
                <a:solidFill>
                  <a:srgbClr val="C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Более 400 сервисных центров </a:t>
            </a:r>
            <a:r>
              <a:rPr lang="ru-RU" sz="1600" dirty="0" smtClean="0">
                <a:ea typeface="Calibri" panose="020F0502020204030204" pitchFamily="34" charset="0"/>
                <a:cs typeface="Arial" panose="020B0604020202020204" pitchFamily="34" charset="0"/>
              </a:rPr>
              <a:t>с наличием складов запчастей в </a:t>
            </a:r>
            <a:r>
              <a:rPr lang="ru-RU" sz="1600" b="1" dirty="0" smtClean="0">
                <a:solidFill>
                  <a:srgbClr val="C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220 городах России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ru-RU" sz="800" b="1" dirty="0" smtClean="0">
              <a:solidFill>
                <a:srgbClr val="C00000"/>
              </a:solidFill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dirty="0">
                <a:ea typeface="Calibri" panose="020F0502020204030204" pitchFamily="34" charset="0"/>
                <a:cs typeface="Arial" panose="020B0604020202020204" pitchFamily="34" charset="0"/>
              </a:rPr>
              <a:t>Собственные </a:t>
            </a:r>
            <a:r>
              <a:rPr lang="ru-RU" sz="1600" b="1" dirty="0" smtClean="0">
                <a:solidFill>
                  <a:srgbClr val="C0000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розничные магазины в 3 городах</a:t>
            </a:r>
            <a:r>
              <a:rPr lang="ru-RU" sz="1600" dirty="0">
                <a:ea typeface="Calibri" panose="020F0502020204030204" pitchFamily="34" charset="0"/>
                <a:cs typeface="Arial" panose="020B0604020202020204" pitchFamily="34" charset="0"/>
              </a:rPr>
              <a:t>: Москва, Санкт Петербург, </a:t>
            </a:r>
            <a:r>
              <a:rPr lang="ru-RU" sz="1600" dirty="0" smtClean="0">
                <a:ea typeface="Calibri" panose="020F0502020204030204" pitchFamily="34" charset="0"/>
                <a:cs typeface="Arial" panose="020B0604020202020204" pitchFamily="34" charset="0"/>
              </a:rPr>
              <a:t>Казань</a:t>
            </a:r>
            <a:endParaRPr lang="ru-RU" sz="1600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96" y="1705626"/>
            <a:ext cx="7701354" cy="4673965"/>
          </a:xfrm>
          <a:prstGeom prst="rect">
            <a:avLst/>
          </a:prstGeom>
          <a:effectLst>
            <a:outerShdw blurRad="63500" sx="102000" sy="102000" algn="ctr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</p:pic>
      <p:sp>
        <p:nvSpPr>
          <p:cNvPr id="8" name="Овал 7"/>
          <p:cNvSpPr/>
          <p:nvPr/>
        </p:nvSpPr>
        <p:spPr>
          <a:xfrm>
            <a:off x="543421" y="4245118"/>
            <a:ext cx="105508" cy="8792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/>
          <p:cNvSpPr/>
          <p:nvPr/>
        </p:nvSpPr>
        <p:spPr>
          <a:xfrm>
            <a:off x="1398828" y="3045583"/>
            <a:ext cx="105508" cy="8792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2959125" y="3043770"/>
            <a:ext cx="105508" cy="8792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/>
          <p:cNvSpPr/>
          <p:nvPr/>
        </p:nvSpPr>
        <p:spPr>
          <a:xfrm>
            <a:off x="2323780" y="6131098"/>
            <a:ext cx="105508" cy="8792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65019" y="5275692"/>
            <a:ext cx="105508" cy="8792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/>
          <p:cNvSpPr/>
          <p:nvPr/>
        </p:nvSpPr>
        <p:spPr>
          <a:xfrm>
            <a:off x="3808451" y="3319072"/>
            <a:ext cx="105508" cy="8792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4437716" y="2807795"/>
            <a:ext cx="105508" cy="8792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486955" y="1972715"/>
            <a:ext cx="105508" cy="8792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7376721" y="3231148"/>
            <a:ext cx="105508" cy="8792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26" y="268875"/>
            <a:ext cx="2283799" cy="765073"/>
          </a:xfrm>
          <a:prstGeom prst="rect">
            <a:avLst/>
          </a:prstGeom>
        </p:spPr>
      </p:pic>
      <p:cxnSp>
        <p:nvCxnSpPr>
          <p:cNvPr id="23" name="Прямая соединительная линия 22"/>
          <p:cNvCxnSpPr/>
          <p:nvPr/>
        </p:nvCxnSpPr>
        <p:spPr>
          <a:xfrm>
            <a:off x="3763298" y="832022"/>
            <a:ext cx="7737389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97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157425" y="268492"/>
            <a:ext cx="7560450" cy="61517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Группа компаний «</a:t>
            </a:r>
            <a:r>
              <a:rPr lang="ru-RU" sz="2800" dirty="0" err="1" smtClean="0"/>
              <a:t>Терморос</a:t>
            </a:r>
            <a:r>
              <a:rPr lang="ru-RU" sz="2800" dirty="0" smtClean="0"/>
              <a:t>»</a:t>
            </a:r>
            <a:endParaRPr lang="ru-RU" sz="2800" dirty="0"/>
          </a:p>
        </p:txBody>
      </p:sp>
      <p:grpSp>
        <p:nvGrpSpPr>
          <p:cNvPr id="22" name="Группа 21"/>
          <p:cNvGrpSpPr/>
          <p:nvPr/>
        </p:nvGrpSpPr>
        <p:grpSpPr>
          <a:xfrm>
            <a:off x="-109581" y="1015398"/>
            <a:ext cx="12022442" cy="3049667"/>
            <a:chOff x="-109581" y="913798"/>
            <a:chExt cx="12022442" cy="3049667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462013" y="1395672"/>
              <a:ext cx="11184555" cy="32725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835057" y="1363222"/>
              <a:ext cx="18673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 smtClean="0">
                  <a:solidFill>
                    <a:schemeClr val="bg1"/>
                  </a:solidFill>
                </a:rPr>
                <a:t>Производство</a:t>
              </a:r>
              <a:endParaRPr lang="ru-RU"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80024" y="1363222"/>
              <a:ext cx="192084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600" dirty="0" smtClean="0">
                  <a:solidFill>
                    <a:schemeClr val="bg1"/>
                  </a:solidFill>
                </a:rPr>
                <a:t>Оптовая торговля</a:t>
              </a:r>
              <a:endParaRPr lang="ru-RU" sz="16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953301" y="1353598"/>
              <a:ext cx="192084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600" dirty="0" smtClean="0">
                  <a:solidFill>
                    <a:schemeClr val="bg1"/>
                  </a:solidFill>
                </a:rPr>
                <a:t>Инжиниринг</a:t>
              </a:r>
              <a:endParaRPr lang="ru-RU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906728" y="1363222"/>
              <a:ext cx="245864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600" dirty="0" smtClean="0">
                  <a:solidFill>
                    <a:schemeClr val="bg1"/>
                  </a:solidFill>
                </a:rPr>
                <a:t>Розничные магазины</a:t>
              </a:r>
              <a:endParaRPr lang="ru-RU" sz="16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024784" y="1372847"/>
              <a:ext cx="28880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600" dirty="0" smtClean="0">
                  <a:solidFill>
                    <a:schemeClr val="bg1"/>
                  </a:solidFill>
                </a:rPr>
                <a:t>Сервисное обслуживание</a:t>
              </a:r>
              <a:endParaRPr lang="ru-RU" sz="1600" dirty="0">
                <a:solidFill>
                  <a:schemeClr val="bg1"/>
                </a:solidFill>
              </a:endParaRPr>
            </a:p>
          </p:txBody>
        </p:sp>
        <p:pic>
          <p:nvPicPr>
            <p:cNvPr id="3076" name="Picture 4" descr="Теплотехника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813129"/>
              <a:ext cx="2453208" cy="1631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Оптовая торговля - Интернет магазин постельного белья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33900" y="1803503"/>
              <a:ext cx="2191771" cy="1698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Прямоугольник 16"/>
            <p:cNvSpPr/>
            <p:nvPr/>
          </p:nvSpPr>
          <p:spPr>
            <a:xfrm>
              <a:off x="-109581" y="913798"/>
              <a:ext cx="566035" cy="26571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5" name="Рисунок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06363" y="1803503"/>
              <a:ext cx="2145061" cy="1639758"/>
            </a:xfrm>
            <a:prstGeom prst="rect">
              <a:avLst/>
            </a:prstGeom>
          </p:spPr>
        </p:pic>
        <p:pic>
          <p:nvPicPr>
            <p:cNvPr id="3080" name="Picture 8" descr="Специалисты нашей компании осуществляют гарантийный и постгарантийный - Строительство / ремонт / уборка в Алматы на Slando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7748" y="1781830"/>
              <a:ext cx="2349197" cy="16914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Прямоугольник 22"/>
            <p:cNvSpPr/>
            <p:nvPr/>
          </p:nvSpPr>
          <p:spPr>
            <a:xfrm>
              <a:off x="2452717" y="1129575"/>
              <a:ext cx="81183" cy="26571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Прямоугольник 23"/>
            <p:cNvSpPr/>
            <p:nvPr/>
          </p:nvSpPr>
          <p:spPr>
            <a:xfrm>
              <a:off x="4732315" y="1281975"/>
              <a:ext cx="81183" cy="26571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Прямоугольник 24"/>
            <p:cNvSpPr/>
            <p:nvPr/>
          </p:nvSpPr>
          <p:spPr>
            <a:xfrm>
              <a:off x="6964675" y="981987"/>
              <a:ext cx="81183" cy="26571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Прямоугольник 25"/>
            <p:cNvSpPr/>
            <p:nvPr/>
          </p:nvSpPr>
          <p:spPr>
            <a:xfrm>
              <a:off x="9225699" y="1306282"/>
              <a:ext cx="81183" cy="26571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76239" y="3612472"/>
            <a:ext cx="2163060" cy="312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00" dirty="0" smtClean="0"/>
              <a:t>Производство в России высокотехнологичных конвекторов </a:t>
            </a:r>
            <a:r>
              <a:rPr lang="en-US" sz="1500" dirty="0" err="1" smtClean="0"/>
              <a:t>JagaRUS</a:t>
            </a:r>
            <a:r>
              <a:rPr lang="ru-RU" sz="1500" dirty="0" smtClean="0"/>
              <a:t>.</a:t>
            </a:r>
          </a:p>
          <a:p>
            <a:endParaRPr lang="ru-RU" sz="800" dirty="0" smtClean="0"/>
          </a:p>
          <a:p>
            <a:r>
              <a:rPr lang="ru-RU" sz="1500" dirty="0" smtClean="0"/>
              <a:t>30 лет гарантии.</a:t>
            </a:r>
          </a:p>
          <a:p>
            <a:endParaRPr lang="en-US" sz="800" dirty="0" smtClean="0"/>
          </a:p>
          <a:p>
            <a:r>
              <a:rPr lang="ru-RU" sz="1500" dirty="0" smtClean="0"/>
              <a:t>Более</a:t>
            </a:r>
            <a:r>
              <a:rPr lang="en-US" sz="1500" dirty="0" smtClean="0"/>
              <a:t> </a:t>
            </a:r>
            <a:r>
              <a:rPr lang="ru-RU" sz="1500" dirty="0" smtClean="0"/>
              <a:t>200 цветов.</a:t>
            </a:r>
          </a:p>
          <a:p>
            <a:endParaRPr lang="ru-RU" sz="800" dirty="0" smtClean="0"/>
          </a:p>
          <a:p>
            <a:r>
              <a:rPr lang="ru-RU" sz="1500" dirty="0" smtClean="0"/>
              <a:t>Индивидуальные технические решения.</a:t>
            </a:r>
          </a:p>
          <a:p>
            <a:endParaRPr lang="ru-RU" sz="800" dirty="0" smtClean="0"/>
          </a:p>
          <a:p>
            <a:r>
              <a:rPr lang="ru-RU" sz="1500" dirty="0" smtClean="0"/>
              <a:t>Более 70% компонентов российского производства.</a:t>
            </a:r>
          </a:p>
          <a:p>
            <a:endParaRPr lang="ru-RU" sz="1500" dirty="0"/>
          </a:p>
        </p:txBody>
      </p:sp>
      <p:sp>
        <p:nvSpPr>
          <p:cNvPr id="28" name="TextBox 27"/>
          <p:cNvSpPr txBox="1"/>
          <p:nvPr/>
        </p:nvSpPr>
        <p:spPr>
          <a:xfrm>
            <a:off x="2515483" y="3612472"/>
            <a:ext cx="2166503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00" dirty="0" smtClean="0"/>
              <a:t>Оптовая торговля современным и высокотехнологичным российским, европейским и азиатским инженерным оборудованием.</a:t>
            </a:r>
          </a:p>
          <a:p>
            <a:endParaRPr lang="ru-RU" sz="800" dirty="0" smtClean="0"/>
          </a:p>
          <a:p>
            <a:r>
              <a:rPr lang="ru-RU" sz="1500" dirty="0" smtClean="0"/>
              <a:t>Оборудование проходит тестирование в специализированных лабораториях.</a:t>
            </a:r>
          </a:p>
          <a:p>
            <a:endParaRPr lang="en-US" sz="1500" dirty="0" smtClean="0"/>
          </a:p>
          <a:p>
            <a:r>
              <a:rPr lang="ru-RU" sz="1500" dirty="0" smtClean="0"/>
              <a:t> </a:t>
            </a:r>
            <a:endParaRPr lang="ru-RU" sz="1500" dirty="0"/>
          </a:p>
        </p:txBody>
      </p:sp>
      <p:sp>
        <p:nvSpPr>
          <p:cNvPr id="29" name="TextBox 28"/>
          <p:cNvSpPr txBox="1"/>
          <p:nvPr/>
        </p:nvSpPr>
        <p:spPr>
          <a:xfrm>
            <a:off x="4797620" y="3612472"/>
            <a:ext cx="2191769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00" dirty="0" smtClean="0"/>
              <a:t>Полный комплекс инжиниринговых работ по объекту: от проектирования до </a:t>
            </a:r>
            <a:r>
              <a:rPr lang="ru-RU" sz="1500" dirty="0" err="1" smtClean="0"/>
              <a:t>постгарантийного</a:t>
            </a:r>
            <a:r>
              <a:rPr lang="ru-RU" sz="1500" dirty="0" smtClean="0"/>
              <a:t> обслуживания.</a:t>
            </a:r>
          </a:p>
          <a:p>
            <a:endParaRPr lang="ru-RU" sz="800" dirty="0" smtClean="0"/>
          </a:p>
          <a:p>
            <a:r>
              <a:rPr lang="ru-RU" sz="1500" dirty="0" smtClean="0"/>
              <a:t>Опыт успешной реализации знаковых объектов – от коттеджей до небоскребов.</a:t>
            </a:r>
            <a:endParaRPr lang="en-US" sz="1500" dirty="0" smtClean="0"/>
          </a:p>
          <a:p>
            <a:r>
              <a:rPr lang="ru-RU" sz="1500" dirty="0" smtClean="0"/>
              <a:t> </a:t>
            </a:r>
            <a:endParaRPr lang="ru-RU" sz="1500" dirty="0"/>
          </a:p>
        </p:txBody>
      </p:sp>
      <p:sp>
        <p:nvSpPr>
          <p:cNvPr id="30" name="TextBox 29"/>
          <p:cNvSpPr txBox="1"/>
          <p:nvPr/>
        </p:nvSpPr>
        <p:spPr>
          <a:xfrm>
            <a:off x="7037942" y="3612472"/>
            <a:ext cx="206412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00" dirty="0" smtClean="0"/>
              <a:t>Собственные розничные  магазины в 3-х городах России.</a:t>
            </a:r>
          </a:p>
          <a:p>
            <a:endParaRPr lang="ru-RU" sz="800" dirty="0" smtClean="0"/>
          </a:p>
          <a:p>
            <a:r>
              <a:rPr lang="ru-RU" sz="1500" dirty="0" smtClean="0"/>
              <a:t>Профессиональный ассортимент и квалифицированные консультанты.</a:t>
            </a:r>
            <a:endParaRPr lang="en-US" sz="1500" dirty="0" smtClean="0"/>
          </a:p>
          <a:p>
            <a:r>
              <a:rPr lang="ru-RU" sz="1500" dirty="0" smtClean="0"/>
              <a:t> </a:t>
            </a:r>
            <a:endParaRPr lang="ru-RU" sz="1500" dirty="0"/>
          </a:p>
        </p:txBody>
      </p:sp>
      <p:sp>
        <p:nvSpPr>
          <p:cNvPr id="31" name="TextBox 30"/>
          <p:cNvSpPr txBox="1"/>
          <p:nvPr/>
        </p:nvSpPr>
        <p:spPr>
          <a:xfrm>
            <a:off x="9209029" y="3612472"/>
            <a:ext cx="242791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00" dirty="0" smtClean="0"/>
              <a:t>Гарантийное и </a:t>
            </a:r>
            <a:r>
              <a:rPr lang="ru-RU" sz="1500" dirty="0" err="1" smtClean="0"/>
              <a:t>постгарантийное</a:t>
            </a:r>
            <a:r>
              <a:rPr lang="ru-RU" sz="1500" dirty="0" smtClean="0"/>
              <a:t> обслуживание. </a:t>
            </a:r>
          </a:p>
          <a:p>
            <a:endParaRPr lang="ru-RU" sz="800" dirty="0" smtClean="0"/>
          </a:p>
          <a:p>
            <a:r>
              <a:rPr lang="ru-RU" sz="1500" dirty="0" smtClean="0"/>
              <a:t>Выполнение обязательств в течение 24 часов в зоне обслуживания собственных сервисных центров.</a:t>
            </a:r>
            <a:endParaRPr lang="en-US" sz="1500" dirty="0" smtClean="0"/>
          </a:p>
        </p:txBody>
      </p:sp>
      <p:cxnSp>
        <p:nvCxnSpPr>
          <p:cNvPr id="32" name="Прямая соединительная линия 31"/>
          <p:cNvCxnSpPr/>
          <p:nvPr/>
        </p:nvCxnSpPr>
        <p:spPr>
          <a:xfrm flipV="1">
            <a:off x="9220996" y="3689472"/>
            <a:ext cx="0" cy="1877381"/>
          </a:xfrm>
          <a:prstGeom prst="line">
            <a:avLst/>
          </a:prstGeom>
          <a:ln w="25400" cmpd="dbl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/>
          <p:nvPr/>
        </p:nvCxnSpPr>
        <p:spPr>
          <a:xfrm flipH="1" flipV="1">
            <a:off x="6964675" y="3689472"/>
            <a:ext cx="24714" cy="1599220"/>
          </a:xfrm>
          <a:prstGeom prst="line">
            <a:avLst/>
          </a:prstGeom>
          <a:ln w="25400" cmpd="dbl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/>
          <p:cNvCxnSpPr/>
          <p:nvPr/>
        </p:nvCxnSpPr>
        <p:spPr>
          <a:xfrm flipH="1" flipV="1">
            <a:off x="4771296" y="3689472"/>
            <a:ext cx="26324" cy="2315912"/>
          </a:xfrm>
          <a:prstGeom prst="line">
            <a:avLst/>
          </a:prstGeom>
          <a:ln w="25400" cmpd="dbl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/>
          <p:nvPr/>
        </p:nvCxnSpPr>
        <p:spPr>
          <a:xfrm flipV="1">
            <a:off x="2466055" y="3689472"/>
            <a:ext cx="27253" cy="2576574"/>
          </a:xfrm>
          <a:prstGeom prst="line">
            <a:avLst/>
          </a:prstGeom>
          <a:ln w="25400" cmpd="dbl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Рисунок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763" y="1813129"/>
            <a:ext cx="2068911" cy="1630132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26" y="268875"/>
            <a:ext cx="2283799" cy="765073"/>
          </a:xfrm>
          <a:prstGeom prst="rect">
            <a:avLst/>
          </a:prstGeom>
        </p:spPr>
      </p:pic>
      <p:cxnSp>
        <p:nvCxnSpPr>
          <p:cNvPr id="34" name="Прямая соединительная линия 33"/>
          <p:cNvCxnSpPr/>
          <p:nvPr/>
        </p:nvCxnSpPr>
        <p:spPr>
          <a:xfrm>
            <a:off x="3259720" y="832022"/>
            <a:ext cx="7737389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57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7544664" y="1639514"/>
            <a:ext cx="4120116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1700" dirty="0" smtClean="0">
                <a:cs typeface="Arial" panose="020B0604020202020204" pitchFamily="34" charset="0"/>
              </a:rPr>
              <a:t>Все необходимые </a:t>
            </a:r>
            <a:r>
              <a:rPr lang="ru-RU" sz="1700" dirty="0">
                <a:cs typeface="Arial" panose="020B0604020202020204" pitchFamily="34" charset="0"/>
              </a:rPr>
              <a:t>разрешения и лицензии на проведение проектных и строительно-монтажных </a:t>
            </a:r>
            <a:r>
              <a:rPr lang="ru-RU" sz="1700" dirty="0" smtClean="0">
                <a:cs typeface="Arial" panose="020B0604020202020204" pitchFamily="34" charset="0"/>
              </a:rPr>
              <a:t>работ, в качестве от субподрядчика до технического заказчика, </a:t>
            </a:r>
            <a:r>
              <a:rPr lang="ru-RU" sz="1700" dirty="0">
                <a:cs typeface="Arial" panose="020B0604020202020204" pitchFamily="34" charset="0"/>
              </a:rPr>
              <a:t>а также работы по сервисному обслуживанию оборудования</a:t>
            </a:r>
            <a:r>
              <a:rPr lang="ru-RU" sz="1700" dirty="0" smtClean="0">
                <a:cs typeface="Arial" panose="020B0604020202020204" pitchFamily="34" charset="0"/>
              </a:rPr>
              <a:t>.</a:t>
            </a:r>
            <a:r>
              <a:rPr lang="ru-RU" sz="1700" dirty="0"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ru-RU" sz="1700" dirty="0" smtClean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ru-RU" sz="1700" dirty="0" smtClean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1700" dirty="0" smtClean="0">
                <a:ea typeface="Calibri" panose="020F0502020204030204" pitchFamily="34" charset="0"/>
                <a:cs typeface="Arial" panose="020B0604020202020204" pitchFamily="34" charset="0"/>
              </a:rPr>
              <a:t>Инженерное оборудование успешно </a:t>
            </a:r>
            <a:r>
              <a:rPr lang="ru-RU" sz="1700" dirty="0">
                <a:ea typeface="Calibri" panose="020F0502020204030204" pitchFamily="34" charset="0"/>
                <a:cs typeface="Arial" panose="020B0604020202020204" pitchFamily="34" charset="0"/>
              </a:rPr>
              <a:t>прошло испытания в российском научно-исследовательском институте сантехники. </a:t>
            </a:r>
            <a:endParaRPr lang="ru-RU" sz="1700" dirty="0" smtClean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ru-RU" sz="1700" dirty="0" smtClean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1700" dirty="0" smtClean="0">
                <a:ea typeface="Calibri" panose="020F0502020204030204" pitchFamily="34" charset="0"/>
                <a:cs typeface="Arial" panose="020B0604020202020204" pitchFamily="34" charset="0"/>
              </a:rPr>
              <a:t>Продукция сертифицирована </a:t>
            </a:r>
            <a:r>
              <a:rPr lang="ru-RU" sz="1700" dirty="0" err="1">
                <a:ea typeface="Calibri" panose="020F0502020204030204" pitchFamily="34" charset="0"/>
                <a:cs typeface="Arial" panose="020B0604020202020204" pitchFamily="34" charset="0"/>
              </a:rPr>
              <a:t>госстандартом</a:t>
            </a:r>
            <a:r>
              <a:rPr lang="ru-RU" sz="1700" dirty="0">
                <a:ea typeface="Calibri" panose="020F0502020204030204" pitchFamily="34" charset="0"/>
                <a:cs typeface="Arial" panose="020B0604020202020204" pitchFamily="34" charset="0"/>
              </a:rPr>
              <a:t> России – </a:t>
            </a:r>
            <a:r>
              <a:rPr lang="ru-RU" sz="1700" dirty="0" err="1">
                <a:ea typeface="Calibri" panose="020F0502020204030204" pitchFamily="34" charset="0"/>
                <a:cs typeface="Arial" panose="020B0604020202020204" pitchFamily="34" charset="0"/>
              </a:rPr>
              <a:t>Госэпидемслужбой</a:t>
            </a:r>
            <a:r>
              <a:rPr lang="ru-RU" sz="1700" dirty="0">
                <a:ea typeface="Calibri" panose="020F0502020204030204" pitchFamily="34" charset="0"/>
                <a:cs typeface="Arial" panose="020B0604020202020204" pitchFamily="34" charset="0"/>
              </a:rPr>
              <a:t> России и рекомендована к применению в российских условиях.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ru-RU" sz="1700" dirty="0" smtClean="0">
              <a:cs typeface="Arial" panose="020B0604020202020204" pitchFamily="34" charset="0"/>
            </a:endParaRPr>
          </a:p>
          <a:p>
            <a:endParaRPr lang="ru-RU" sz="1700" dirty="0"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31" y="1639514"/>
            <a:ext cx="3324713" cy="4572459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132" y="1609551"/>
            <a:ext cx="3338822" cy="4591863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3575175" y="268876"/>
            <a:ext cx="7560450" cy="61517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Сертификаты и разрешения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424" y="1650071"/>
            <a:ext cx="3218056" cy="4551343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26" y="268875"/>
            <a:ext cx="2283799" cy="765073"/>
          </a:xfrm>
          <a:prstGeom prst="rect">
            <a:avLst/>
          </a:prstGeom>
        </p:spPr>
      </p:pic>
      <p:cxnSp>
        <p:nvCxnSpPr>
          <p:cNvPr id="13" name="Прямая соединительная линия 12"/>
          <p:cNvCxnSpPr/>
          <p:nvPr/>
        </p:nvCxnSpPr>
        <p:spPr>
          <a:xfrm>
            <a:off x="3683786" y="832022"/>
            <a:ext cx="7737389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68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051208" y="268876"/>
            <a:ext cx="8835193" cy="61517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Бренды продукции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004" y="5973207"/>
            <a:ext cx="2008780" cy="27214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321" y="3964342"/>
            <a:ext cx="992494" cy="329516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05" y="2956091"/>
            <a:ext cx="1352798" cy="43473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229" y="2814922"/>
            <a:ext cx="1931488" cy="426285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28" y="5018777"/>
            <a:ext cx="2081423" cy="450237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28" y="5914508"/>
            <a:ext cx="1585321" cy="460041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892" y="2753311"/>
            <a:ext cx="1830539" cy="930782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588" y="2831113"/>
            <a:ext cx="2286087" cy="483211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934" y="4925897"/>
            <a:ext cx="1149043" cy="656596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490" y="5021763"/>
            <a:ext cx="2015202" cy="401434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05" y="1530021"/>
            <a:ext cx="1305546" cy="785866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500" y="5897425"/>
            <a:ext cx="1126630" cy="657036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813" y="1600094"/>
            <a:ext cx="1934136" cy="514988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869" y="4876652"/>
            <a:ext cx="1592562" cy="613136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037232" y="3608508"/>
            <a:ext cx="1477807" cy="685350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466738" y="1475658"/>
            <a:ext cx="622409" cy="895892"/>
          </a:xfrm>
          <a:prstGeom prst="rect">
            <a:avLst/>
          </a:prstGeom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17825" y="3989634"/>
            <a:ext cx="1659125" cy="415876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320460" y="5927518"/>
            <a:ext cx="913660" cy="414443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675530" y="2702828"/>
            <a:ext cx="751356" cy="845275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5166" y="5901412"/>
            <a:ext cx="1206265" cy="457416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581" y="3677435"/>
            <a:ext cx="1325850" cy="624398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516" y="5888317"/>
            <a:ext cx="1355906" cy="483607"/>
          </a:xfrm>
          <a:prstGeom prst="rect">
            <a:avLst/>
          </a:prstGeom>
        </p:spPr>
      </p:pic>
      <p:pic>
        <p:nvPicPr>
          <p:cNvPr id="38" name="Рисунок 37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7354086" y="5077229"/>
            <a:ext cx="2227423" cy="3273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9653" y="1551475"/>
            <a:ext cx="1841778" cy="55429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986" y="3649195"/>
            <a:ext cx="2015394" cy="919020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26" y="268875"/>
            <a:ext cx="2283799" cy="765073"/>
          </a:xfrm>
          <a:prstGeom prst="rect">
            <a:avLst/>
          </a:prstGeom>
        </p:spPr>
      </p:pic>
      <p:cxnSp>
        <p:nvCxnSpPr>
          <p:cNvPr id="41" name="Прямая соединительная линия 40"/>
          <p:cNvCxnSpPr/>
          <p:nvPr/>
        </p:nvCxnSpPr>
        <p:spPr>
          <a:xfrm>
            <a:off x="3166948" y="832022"/>
            <a:ext cx="7737389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754" y="1401468"/>
            <a:ext cx="1277749" cy="1078723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685" y="1438706"/>
            <a:ext cx="1668516" cy="922667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96" y="3951183"/>
            <a:ext cx="1510624" cy="49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05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051208" y="268876"/>
            <a:ext cx="8835193" cy="615178"/>
          </a:xfrm>
        </p:spPr>
        <p:txBody>
          <a:bodyPr>
            <a:normAutofit fontScale="90000"/>
          </a:bodyPr>
          <a:lstStyle/>
          <a:p>
            <a:r>
              <a:rPr lang="ru-RU" sz="2800" dirty="0" smtClean="0"/>
              <a:t>Многочисленные международные премии за дизайн, </a:t>
            </a:r>
            <a:r>
              <a:rPr lang="ru-RU" sz="2800" dirty="0" err="1" smtClean="0"/>
              <a:t>экологичность</a:t>
            </a:r>
            <a:r>
              <a:rPr lang="ru-RU" sz="2800" dirty="0" smtClean="0"/>
              <a:t> и </a:t>
            </a:r>
            <a:r>
              <a:rPr lang="ru-RU" sz="2800" dirty="0" err="1" smtClean="0"/>
              <a:t>энергоэффективность</a:t>
            </a:r>
            <a:r>
              <a:rPr lang="ru-RU" sz="2800" dirty="0" smtClean="0"/>
              <a:t> продукции</a:t>
            </a:r>
            <a:endParaRPr lang="ru-RU" sz="28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9" y="4762727"/>
            <a:ext cx="2288815" cy="1716611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schemeClr val="tx1">
                <a:lumMod val="65000"/>
                <a:lumOff val="35000"/>
                <a:alpha val="40000"/>
              </a:schemeClr>
            </a:outerShdw>
            <a:softEdge rad="112500"/>
          </a:effectLst>
        </p:spPr>
      </p:pic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4776" y="1526360"/>
            <a:ext cx="1285807" cy="1279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2984" y="2962682"/>
            <a:ext cx="2304653" cy="1438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35" y="1648191"/>
            <a:ext cx="1745475" cy="2469451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032" y="1648191"/>
            <a:ext cx="1752192" cy="2478954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795" y="1648192"/>
            <a:ext cx="1772144" cy="2469450"/>
          </a:xfrm>
          <a:prstGeom prst="rect">
            <a:avLst/>
          </a:prstGeom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60000">
            <a:off x="6835304" y="1662525"/>
            <a:ext cx="1718438" cy="2462352"/>
          </a:xfrm>
          <a:prstGeom prst="rect">
            <a:avLst/>
          </a:prstGeom>
          <a:effectLst>
            <a:outerShdw blurRad="63500" sx="102000" sy="102000" algn="c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66621" y="4016726"/>
            <a:ext cx="2150083" cy="3035797"/>
          </a:xfrm>
          <a:prstGeom prst="rect">
            <a:avLst/>
          </a:prstGeom>
          <a:effectLst>
            <a:outerShdw blurRad="63500" sx="102000" sy="102000" algn="ctr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172" y="4438922"/>
            <a:ext cx="1545658" cy="2170279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26" y="268875"/>
            <a:ext cx="2283799" cy="765073"/>
          </a:xfrm>
          <a:prstGeom prst="rect">
            <a:avLst/>
          </a:prstGeom>
        </p:spPr>
      </p:pic>
      <p:cxnSp>
        <p:nvCxnSpPr>
          <p:cNvPr id="20" name="Прямая соединительная линия 19"/>
          <p:cNvCxnSpPr/>
          <p:nvPr/>
        </p:nvCxnSpPr>
        <p:spPr>
          <a:xfrm>
            <a:off x="3166953" y="1004298"/>
            <a:ext cx="7737389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72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82" y="1974170"/>
            <a:ext cx="2685497" cy="1790332"/>
          </a:xfrm>
          <a:prstGeom prst="rect">
            <a:avLst/>
          </a:prstGeom>
          <a:effectLst>
            <a:outerShdw blurRad="63500" sx="102000" sy="102000" algn="ctr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739" y="3852925"/>
            <a:ext cx="2673140" cy="2004854"/>
          </a:xfrm>
          <a:prstGeom prst="rect">
            <a:avLst/>
          </a:prstGeom>
          <a:effectLst>
            <a:outerShdw blurRad="63500" sx="102000" sy="102000" algn="ctr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051208" y="268876"/>
            <a:ext cx="8835193" cy="61517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Обучение для партнеров «</a:t>
            </a:r>
            <a:r>
              <a:rPr lang="ru-RU" sz="2800" dirty="0" err="1" smtClean="0"/>
              <a:t>Терморос</a:t>
            </a:r>
            <a:r>
              <a:rPr lang="ru-RU" sz="2800" dirty="0" smtClean="0"/>
              <a:t>»</a:t>
            </a:r>
            <a:endParaRPr lang="ru-RU" sz="28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6441695" y="1835324"/>
            <a:ext cx="5444706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Организовано </a:t>
            </a:r>
            <a:r>
              <a:rPr lang="ru-RU" sz="1600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более 50 выездных обучающих мероприятий на </a:t>
            </a:r>
            <a:r>
              <a:rPr lang="ru-RU" sz="1600" b="1" dirty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производственные площадки </a:t>
            </a:r>
            <a:r>
              <a:rPr lang="ru-RU" sz="1600" dirty="0">
                <a:ea typeface="Times New Roman" panose="02020603050405020304" pitchFamily="18" charset="0"/>
                <a:cs typeface="Arial" panose="020B0604020202020204" pitchFamily="34" charset="0"/>
              </a:rPr>
              <a:t>в 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Италии и </a:t>
            </a:r>
            <a:r>
              <a:rPr lang="ru-RU" sz="1600" dirty="0">
                <a:ea typeface="Times New Roman" panose="02020603050405020304" pitchFamily="18" charset="0"/>
                <a:cs typeface="Arial" panose="020B0604020202020204" pitchFamily="34" charset="0"/>
              </a:rPr>
              <a:t>Бельгии, 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в которых приняли участие более 1 000 представителей наших партнеров.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ru-RU" sz="800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Еженедельно</a:t>
            </a:r>
            <a:r>
              <a:rPr lang="ru-RU" sz="1600" b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проводятся </a:t>
            </a:r>
            <a:r>
              <a:rPr lang="ru-RU" sz="1600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обучающие технические </a:t>
            </a:r>
            <a:r>
              <a:rPr lang="ru-RU" sz="1600" b="1" dirty="0" err="1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вебинары</a:t>
            </a:r>
            <a:r>
              <a:rPr lang="ru-RU" sz="1600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для технических специалистов наших партнеров.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ru-RU" sz="800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Ежегодно</a:t>
            </a:r>
            <a:r>
              <a:rPr lang="ru-RU" sz="1600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проводятся </a:t>
            </a:r>
            <a:r>
              <a:rPr lang="ru-RU" sz="1600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обучающие конференции 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для наших ключевых партнеров.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ru-RU" sz="800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Регулярно проводятся</a:t>
            </a:r>
            <a:r>
              <a:rPr lang="ru-RU" sz="1600" b="1" dirty="0" smtClean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1600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обучающие технические семинары 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как в офисе компании, так и в офисах наших ключевых партнеров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ru-RU" sz="800" dirty="0" smtClean="0"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Для </a:t>
            </a:r>
            <a:r>
              <a:rPr lang="ru-RU" sz="1600" dirty="0">
                <a:ea typeface="Times New Roman" panose="02020603050405020304" pitchFamily="18" charset="0"/>
                <a:cs typeface="Arial" panose="020B0604020202020204" pitchFamily="34" charset="0"/>
              </a:rPr>
              <a:t>ключевых партнеров </a:t>
            </a:r>
            <a:r>
              <a:rPr lang="ru-RU" sz="16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проводятся </a:t>
            </a:r>
            <a:r>
              <a:rPr lang="ru-RU" sz="1600" b="1" dirty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тренинги по </a:t>
            </a:r>
            <a:r>
              <a:rPr lang="ru-RU" sz="1600" b="1" dirty="0" smtClean="0">
                <a:solidFill>
                  <a:srgbClr val="C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технике продаж</a:t>
            </a:r>
            <a:r>
              <a:rPr lang="ru-RU" sz="800" dirty="0" smtClean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5547" y="1311414"/>
            <a:ext cx="79914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Мы помогаем нашим партнерам развивать технические и управленческие компетенции.</a:t>
            </a:r>
            <a:endParaRPr lang="ru-RU" sz="1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190" y="1974170"/>
            <a:ext cx="2673140" cy="1789200"/>
          </a:xfrm>
          <a:prstGeom prst="rect">
            <a:avLst/>
          </a:prstGeom>
          <a:effectLst>
            <a:outerShdw blurRad="63500" sx="102000" sy="102000" algn="ctr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191" y="3852925"/>
            <a:ext cx="2673140" cy="2004854"/>
          </a:xfrm>
          <a:prstGeom prst="rect">
            <a:avLst/>
          </a:prstGeom>
          <a:effectLst>
            <a:outerShdw blurRad="63500" sx="102000" sy="102000" algn="ctr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26" y="268875"/>
            <a:ext cx="2283799" cy="765073"/>
          </a:xfrm>
          <a:prstGeom prst="rect">
            <a:avLst/>
          </a:prstGeom>
        </p:spPr>
      </p:pic>
      <p:cxnSp>
        <p:nvCxnSpPr>
          <p:cNvPr id="14" name="Прямая соединительная линия 13"/>
          <p:cNvCxnSpPr/>
          <p:nvPr/>
        </p:nvCxnSpPr>
        <p:spPr>
          <a:xfrm>
            <a:off x="3193461" y="832022"/>
            <a:ext cx="7737389" cy="0"/>
          </a:xfrm>
          <a:prstGeom prst="line">
            <a:avLst/>
          </a:prstGeom>
          <a:ln w="25400" cmpd="dbl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073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1713</TotalTime>
  <Words>602</Words>
  <Application>Microsoft Office PowerPoint</Application>
  <PresentationFormat>Широкоэкранный</PresentationFormat>
  <Paragraphs>131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Wingdings</vt:lpstr>
      <vt:lpstr>Тема Office</vt:lpstr>
      <vt:lpstr>Презентация PowerPoint</vt:lpstr>
      <vt:lpstr>Группа компаний «Терморос»</vt:lpstr>
      <vt:lpstr>Группа компаний «Терморос»</vt:lpstr>
      <vt:lpstr>География «Терморос»</vt:lpstr>
      <vt:lpstr>Группа компаний «Терморос»</vt:lpstr>
      <vt:lpstr>Сертификаты и разрешения</vt:lpstr>
      <vt:lpstr>Бренды продукции</vt:lpstr>
      <vt:lpstr>Многочисленные международные премии за дизайн, экологичность и энергоэффективность продукции</vt:lpstr>
      <vt:lpstr>Обучение для партнеров «Терморос»</vt:lpstr>
      <vt:lpstr>&gt; 10 000   строительных объектов  с применением оборудования «Терморос»</vt:lpstr>
      <vt:lpstr>Контакты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Svetlana Kulikova</dc:creator>
  <cp:lastModifiedBy>Nadya Zhenilenko</cp:lastModifiedBy>
  <cp:revision>81</cp:revision>
  <cp:lastPrinted>2016-01-20T10:25:24Z</cp:lastPrinted>
  <dcterms:created xsi:type="dcterms:W3CDTF">2015-05-04T08:03:29Z</dcterms:created>
  <dcterms:modified xsi:type="dcterms:W3CDTF">2016-01-27T07:35:52Z</dcterms:modified>
</cp:coreProperties>
</file>

<file path=docProps/thumbnail.jpeg>
</file>